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84" d="100"/>
          <a:sy n="84" d="100"/>
        </p:scale>
        <p:origin x="85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papuli102/IBM-Data-Scienc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papuli102/IBM-Data-Science"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papuli102/IBM-Data-Scien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papuli102/IBM-Data-Scien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papuli102/IBM-Data-Scienc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papuli102/IBM-Data-Scienc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papuli102/IBM-Data-Scienc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By Peter </a:t>
            </a:r>
            <a:r>
              <a:rPr lang="en-US" dirty="0" err="1">
                <a:solidFill>
                  <a:schemeClr val="bg2"/>
                </a:solidFill>
                <a:latin typeface="Abadi"/>
                <a:ea typeface="SF Pro" pitchFamily="2" charset="0"/>
                <a:cs typeface="SF Pro" pitchFamily="2" charset="0"/>
              </a:rPr>
              <a:t>Papuli</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12/14/2023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pPr>
              <a:lnSpc>
                <a:spcPct val="100000"/>
              </a:lnSpc>
              <a:spcBef>
                <a:spcPts val="1400"/>
              </a:spcBef>
            </a:pPr>
            <a:r>
              <a:rPr lang="en-US" sz="1600" b="0" i="0" dirty="0">
                <a:solidFill>
                  <a:srgbClr val="374151"/>
                </a:solidFill>
                <a:effectLst/>
                <a:latin typeface="Söhne"/>
              </a:rPr>
              <a:t>An extensive exploratory data analysis was conducted to identify the training labels. This involved quantifying the number of launches per site and analyzing the frequency of various orbits. Additionally, we derived landing outcome labels from the outcome column and meticulously compiled the findings into a CSV file for further utilization</a:t>
            </a:r>
            <a:endParaRPr lang="en-US" sz="2400" dirty="0">
              <a:hlinkClick r:id="rId3"/>
            </a:endParaRPr>
          </a:p>
          <a:p>
            <a:pPr>
              <a:lnSpc>
                <a:spcPct val="100000"/>
              </a:lnSpc>
              <a:spcBef>
                <a:spcPts val="1400"/>
              </a:spcBef>
            </a:pPr>
            <a:r>
              <a:rPr lang="en-US" sz="2400" dirty="0">
                <a:hlinkClick r:id="rId3"/>
              </a:rPr>
              <a:t>ppapuli102/IBM-Data-Science (github.com)</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1600" b="0" i="0" dirty="0">
                <a:solidFill>
                  <a:srgbClr val="374151"/>
                </a:solidFill>
                <a:effectLst/>
                <a:latin typeface="Söhne"/>
              </a:rPr>
              <a:t>We delved into the data by creating visual representations to understand the correlations between flight number and launch site, payload mass and launch site, as well as the success rate across different orbit types. Additionally, we examined the relationship between flight number and orbit type and observed the annual trend in launch success rates</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hlinkClick r:id="rId3"/>
              </a:rPr>
              <a:t>ppapuli102/IBM-Data-Science (github.com)</a:t>
            </a:r>
            <a:endParaRPr lang="en-US" sz="2400" dirty="0"/>
          </a:p>
          <a:p>
            <a:pPr marL="0" indent="0">
              <a:lnSpc>
                <a:spcPct val="100000"/>
              </a:lnSpc>
              <a:spcBef>
                <a:spcPts val="1400"/>
              </a:spcBef>
              <a:buNone/>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1600" b="0" i="0" dirty="0">
                <a:solidFill>
                  <a:srgbClr val="374151"/>
                </a:solidFill>
                <a:effectLst/>
                <a:latin typeface="Söhne"/>
              </a:rPr>
              <a:t>Seamlessly integrated the SpaceX dataset into a PostgreSQL database directly from a </a:t>
            </a:r>
            <a:r>
              <a:rPr lang="en-US" sz="1600" b="0" i="0" dirty="0" err="1">
                <a:solidFill>
                  <a:srgbClr val="374151"/>
                </a:solidFill>
                <a:effectLst/>
                <a:latin typeface="Söhne"/>
              </a:rPr>
              <a:t>Jupyter</a:t>
            </a:r>
            <a:r>
              <a:rPr lang="en-US" sz="1600" b="0" i="0" dirty="0">
                <a:solidFill>
                  <a:srgbClr val="374151"/>
                </a:solidFill>
                <a:effectLst/>
                <a:latin typeface="Söhne"/>
              </a:rPr>
              <a:t> notebook. Employed SQL-based exploratory data analysis to derive insights, crafting queries to ascertain vital statistics such as unique launch site identifiers, aggregate payload masses for NASA (CRS) missions, mean payload mass for Falcon 9 v1.1 boosters, and comprehensive success and failure metrics of missions, including detailed breakdowns of failed drone ship landings by booster version and launch site</a:t>
            </a:r>
            <a:endParaRPr lang="en-US" sz="2200" dirty="0">
              <a:solidFill>
                <a:schemeClr val="accent3">
                  <a:lumMod val="25000"/>
                </a:schemeClr>
              </a:solidFill>
              <a:latin typeface="Abadi"/>
            </a:endParaRPr>
          </a:p>
          <a:p>
            <a:pPr>
              <a:lnSpc>
                <a:spcPct val="100000"/>
              </a:lnSpc>
              <a:spcBef>
                <a:spcPts val="1400"/>
              </a:spcBef>
            </a:pPr>
            <a:r>
              <a:rPr lang="en-US" sz="2400" dirty="0">
                <a:hlinkClick r:id="rId3"/>
              </a:rPr>
              <a:t>ppapuli102/IBM-Data-Science (github.com)</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1600" b="0" i="0" dirty="0">
                <a:solidFill>
                  <a:srgbClr val="374151"/>
                </a:solidFill>
                <a:effectLst/>
                <a:latin typeface="Söhne"/>
              </a:rPr>
              <a:t>Enhanced a folium map with precise markers for each launch site, incorporating graphical elements to indicate launch outcomes. Classified launch successes and failures as binary features for analytical clarity. Utilized color-coded marker clusters to visually distinguish launch sites with higher success rates. </a:t>
            </a:r>
          </a:p>
          <a:p>
            <a:pPr>
              <a:lnSpc>
                <a:spcPct val="100000"/>
              </a:lnSpc>
              <a:spcBef>
                <a:spcPts val="1400"/>
              </a:spcBef>
            </a:pPr>
            <a:r>
              <a:rPr lang="en-US" sz="1600" b="0" i="0" dirty="0">
                <a:solidFill>
                  <a:srgbClr val="374151"/>
                </a:solidFill>
                <a:effectLst/>
                <a:latin typeface="Söhne"/>
              </a:rPr>
              <a:t>Performed geospatial analysis to compute distances from launch sites to key infrastructures, enabling insights into the strategic placement of launch sites in relation to railways, highways, coastlines, and urban areas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r>
              <a:rPr lang="en-US" sz="1600" b="0" i="0" dirty="0">
                <a:solidFill>
                  <a:srgbClr val="374151"/>
                </a:solidFill>
                <a:effectLst/>
                <a:latin typeface="Söhne"/>
              </a:rPr>
              <a:t>"Developed an interactive dashboard utilizing </a:t>
            </a:r>
            <a:r>
              <a:rPr lang="en-US" sz="1600" b="0" i="0" dirty="0" err="1">
                <a:solidFill>
                  <a:srgbClr val="374151"/>
                </a:solidFill>
                <a:effectLst/>
                <a:latin typeface="Söhne"/>
              </a:rPr>
              <a:t>Plotly</a:t>
            </a:r>
            <a:r>
              <a:rPr lang="en-US" sz="1600" b="0" i="0" dirty="0">
                <a:solidFill>
                  <a:srgbClr val="374151"/>
                </a:solidFill>
                <a:effectLst/>
                <a:latin typeface="Söhne"/>
              </a:rPr>
              <a:t> Dash to showcase the dynamics of SpaceX launches. Integrated pie charts to depict launch distribution across various sites and implemented scatter plots to explore the correlation between payload mass and launch outcomes across different booster versions. The dashboard's interactivity provides a comprehensive and engaging user experience</a:t>
            </a:r>
          </a:p>
          <a:p>
            <a:r>
              <a:rPr lang="en-US" sz="2800" dirty="0">
                <a:hlinkClick r:id="rId3"/>
              </a:rPr>
              <a:t>ppapuli102/IBM-Data-Science (github.com)</a:t>
            </a:r>
            <a:endParaRPr lang="en-US" sz="2800" dirty="0">
              <a:solidFill>
                <a:schemeClr val="accent3">
                  <a:lumMod val="25000"/>
                </a:schemeClr>
              </a:solidFill>
              <a:latin typeface="Abadi"/>
            </a:endParaRPr>
          </a:p>
          <a:p>
            <a:endParaRPr lang="en-US" b="0" i="0" dirty="0">
              <a:solidFill>
                <a:srgbClr val="374151"/>
              </a:solidFill>
              <a:effectLst/>
              <a:latin typeface="Söhne"/>
            </a:endParaRPr>
          </a:p>
          <a:p>
            <a:endParaRPr lang="en-US" b="0" i="0" dirty="0">
              <a:solidFill>
                <a:srgbClr val="374151"/>
              </a:solidFill>
              <a:effectLst/>
              <a:latin typeface="Söhne"/>
            </a:endParaRPr>
          </a:p>
          <a:p>
            <a:endParaRPr lang="en-US" dirty="0">
              <a:solidFill>
                <a:srgbClr val="374151"/>
              </a:solidFill>
              <a:latin typeface="Söhne"/>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b="0" i="0" dirty="0">
                <a:solidFill>
                  <a:srgbClr val="374151"/>
                </a:solidFill>
                <a:effectLst/>
                <a:latin typeface="Söhne"/>
              </a:rPr>
              <a:t>Leveraged </a:t>
            </a:r>
            <a:r>
              <a:rPr lang="en-US" sz="1600" b="0" i="0" dirty="0" err="1">
                <a:solidFill>
                  <a:srgbClr val="374151"/>
                </a:solidFill>
                <a:effectLst/>
                <a:latin typeface="Söhne"/>
              </a:rPr>
              <a:t>numpy</a:t>
            </a:r>
            <a:r>
              <a:rPr lang="en-US" sz="1600" b="0" i="0" dirty="0">
                <a:solidFill>
                  <a:srgbClr val="374151"/>
                </a:solidFill>
                <a:effectLst/>
                <a:latin typeface="Söhne"/>
              </a:rPr>
              <a:t> and pandas for data ingestion and transformation, segmenting the dataset into training and testing subsets. Executed the construction of diverse machine learning models, meticulously optimizing hyperparameters via </a:t>
            </a:r>
            <a:r>
              <a:rPr lang="en-US" sz="1600" b="0" i="0" dirty="0" err="1">
                <a:solidFill>
                  <a:srgbClr val="374151"/>
                </a:solidFill>
                <a:effectLst/>
                <a:latin typeface="Söhne"/>
              </a:rPr>
              <a:t>GridSearchCV</a:t>
            </a:r>
            <a:r>
              <a:rPr lang="en-US" sz="1600" b="0" i="0" dirty="0">
                <a:solidFill>
                  <a:srgbClr val="374151"/>
                </a:solidFill>
                <a:effectLst/>
                <a:latin typeface="Söhne"/>
              </a:rPr>
              <a:t>. Adopted accuracy as the principal metric to refine our models through feature engineering and algorithm tuning, culminating in the identification of the most efficacious classification model</a:t>
            </a:r>
            <a:endParaRPr lang="en-US" sz="2200" dirty="0">
              <a:solidFill>
                <a:schemeClr val="accent3">
                  <a:lumMod val="25000"/>
                </a:schemeClr>
              </a:solidFill>
              <a:latin typeface="Abadi"/>
            </a:endParaRPr>
          </a:p>
          <a:p>
            <a:r>
              <a:rPr lang="en-US" sz="2400" dirty="0">
                <a:hlinkClick r:id="rId3"/>
              </a:rPr>
              <a:t>ppapuli102/IBM-Data-Science (github.com)</a:t>
            </a:r>
            <a:endParaRPr lang="en-US" sz="24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Söhne"/>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567866" y="82293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600" b="0" i="0" dirty="0">
                <a:solidFill>
                  <a:srgbClr val="374151"/>
                </a:solidFill>
                <a:effectLst/>
                <a:latin typeface="Söhne"/>
              </a:rPr>
              <a:t>The analysis of the plot indicates that orbits ES-L1, GEO, HEO, SSO, and VLEO register the highest success rates, suggesting a pattern of reliability for missions targeting these specific orbital paths</a:t>
            </a:r>
            <a:endParaRPr lang="en-US" sz="2200" dirty="0">
              <a:latin typeface="Abadi" panose="020B0604020104020204" pitchFamily="34" charset="0"/>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1600" b="0" i="0" dirty="0">
                <a:solidFill>
                  <a:srgbClr val="374151"/>
                </a:solidFill>
                <a:effectLst/>
                <a:latin typeface="Söhne"/>
              </a:rPr>
              <a:t>The visualization below presents the relationship between Flight Number and Orbit type, revealing a trend where successful missions within the Low Earth Orbit (LEO) appear correlated with increased flight frequency. Conversely, for Geostationary Transfer Orbit (GTO) missions, the data indicates no discernible correlation between the number of flights and success in that orbit category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1600" b="0" i="0" dirty="0">
                <a:solidFill>
                  <a:srgbClr val="374151"/>
                </a:solidFill>
                <a:effectLst/>
                <a:latin typeface="Söhne"/>
              </a:rPr>
              <a:t>Upon examining the data, it is evident that heavier payloads correlate with a higher rate of successful landings in Polar, Low Earth, and International Space Station orbits</a:t>
            </a:r>
            <a:endParaRPr lang="en-US" sz="3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600" dirty="0">
                <a:latin typeface="Söhne"/>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600" dirty="0">
                <a:latin typeface="Söhne"/>
              </a:rPr>
              <a:t>We used the key word </a:t>
            </a:r>
            <a:r>
              <a:rPr lang="en-US" sz="1600" b="1" dirty="0">
                <a:latin typeface="Söhne"/>
              </a:rPr>
              <a:t>DISTINCT</a:t>
            </a:r>
            <a:r>
              <a:rPr lang="en-US" sz="1600" dirty="0">
                <a:latin typeface="Söhne"/>
              </a:rPr>
              <a:t> to show only unique launch sites</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Söhne"/>
              </a:rPr>
              <a:t>Using the query above we display 5 launch sites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b="0" i="0" dirty="0">
                <a:solidFill>
                  <a:srgbClr val="374151"/>
                </a:solidFill>
                <a:effectLst/>
                <a:latin typeface="Söhne"/>
              </a:rPr>
              <a:t>We computed the cumulative payload transported by NASA's boosters, amounting to a total of 4559</a:t>
            </a:r>
            <a:endParaRPr lang="en-US" sz="2400" dirty="0">
              <a:solidFill>
                <a:schemeClr val="accent3">
                  <a:lumMod val="25000"/>
                </a:schemeClr>
              </a:solidFill>
              <a:latin typeface="Söhne"/>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1800" b="0" i="0" dirty="0">
                <a:solidFill>
                  <a:srgbClr val="374151"/>
                </a:solidFill>
                <a:effectLst/>
                <a:latin typeface="Söhne"/>
              </a:rPr>
              <a:t>We determined that the average payload mass carried by booster version F9 v1.1 is 2928.4 units</a:t>
            </a:r>
            <a:endParaRPr lang="en-US" sz="36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100" b="0" i="0" dirty="0">
                <a:solidFill>
                  <a:srgbClr val="374151"/>
                </a:solidFill>
                <a:effectLst/>
                <a:latin typeface="Söhne"/>
              </a:rPr>
              <a:t>We observed that the initial occurrence of a successful landing outcome on a ground pad took place on December 22, 2015</a:t>
            </a:r>
            <a:endParaRPr lang="en-US" sz="1600" dirty="0">
              <a:latin typeface="Söhne"/>
            </a:endParaRP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1400" b="0" i="0" dirty="0">
                <a:solidFill>
                  <a:srgbClr val="374151"/>
                </a:solidFill>
                <a:effectLst/>
                <a:latin typeface="Söhne"/>
              </a:rPr>
              <a:t>In our SQL query, the WHERE clause was utilized to isolate instances of boosters that have achieved successful landings on a drone ship. Additionally, we employed the AND condition to refine this selection further, targeting only those successful landings where the payload mass was greater than 4000 kilograms and less than 6000 kilograms</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1400" b="0" i="0" dirty="0">
                <a:solidFill>
                  <a:srgbClr val="374151"/>
                </a:solidFill>
                <a:effectLst/>
                <a:latin typeface="Söhne"/>
              </a:rPr>
              <a:t>We employed a wildcard symbol, such as '%,' as a filtering mechanism to discern records in the WHERE clause where '</a:t>
            </a:r>
            <a:r>
              <a:rPr lang="en-US" sz="1400" b="0" i="0" dirty="0" err="1">
                <a:solidFill>
                  <a:srgbClr val="374151"/>
                </a:solidFill>
                <a:effectLst/>
                <a:latin typeface="Söhne"/>
              </a:rPr>
              <a:t>MissionOutcome</a:t>
            </a:r>
            <a:r>
              <a:rPr lang="en-US" sz="1400" b="0" i="0" dirty="0">
                <a:solidFill>
                  <a:srgbClr val="374151"/>
                </a:solidFill>
                <a:effectLst/>
                <a:latin typeface="Söhne"/>
              </a:rPr>
              <a:t>' achieved either success or failure</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200" b="0" i="0" dirty="0">
                <a:solidFill>
                  <a:srgbClr val="374151"/>
                </a:solidFill>
                <a:effectLst/>
                <a:latin typeface="Söhne"/>
              </a:rPr>
              <a:t>We ascertained the booster responsible for carrying the utmost payload through the utilization of a subquery within the WHERE clause in conjunction with the MAX() 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600" b="0" i="0" dirty="0">
                <a:solidFill>
                  <a:srgbClr val="374151"/>
                </a:solidFill>
                <a:effectLst/>
                <a:latin typeface="Söhne"/>
              </a:rPr>
              <a:t>We employed a combination of WHERE clauses, including LIKE, AND, and BETWEEN conditions, to selectively filter and retrieve information pertaining to failed landing outcomes on drone ships, their respective booster versions, and launch site names during the year 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1400" b="0" i="0" dirty="0">
                <a:solidFill>
                  <a:srgbClr val="374151"/>
                </a:solidFill>
                <a:effectLst/>
                <a:latin typeface="Söhne"/>
              </a:rPr>
              <a:t>We chose Landing outcomes and the COUNT of landing outcomes from the dataset, employing the WHERE clause to filter for landing outcomes falling within the timeframe of June 4, 2010, to March 20, 2010. Subsequently, we utilized the GROUP BY clause to categorize the landing outcomes and the ORDER BY clause to arrange the grouped landing outcomes in descending order</a:t>
            </a: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1600" b="0" i="0" dirty="0">
                <a:solidFill>
                  <a:srgbClr val="374151"/>
                </a:solidFill>
                <a:effectLst/>
                <a:latin typeface="Söhne"/>
              </a:rPr>
              <a:t>The confusion matrix generated for the decision tree classifier reveals its ability to differentiate between various classes. The primary issue lies in the occurrence of false positives, wherein the classifier misidentifies unsuccessful landings as successful ones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algn="l">
              <a:buFont typeface="+mj-lt"/>
              <a:buAutoNum type="arabicPeriod"/>
            </a:pPr>
            <a:r>
              <a:rPr lang="en-US" sz="1600" b="0" i="0" dirty="0">
                <a:solidFill>
                  <a:srgbClr val="374151"/>
                </a:solidFill>
                <a:effectLst/>
                <a:latin typeface="Söhne"/>
              </a:rPr>
              <a:t>It can be deduced that there exists a positive correlation between the number of flights at a launch site and the success rate at that site.</a:t>
            </a:r>
          </a:p>
          <a:p>
            <a:pPr algn="l">
              <a:buFont typeface="+mj-lt"/>
              <a:buAutoNum type="arabicPeriod"/>
            </a:pPr>
            <a:r>
              <a:rPr lang="en-US" sz="1600" b="0" i="0" dirty="0">
                <a:solidFill>
                  <a:srgbClr val="374151"/>
                </a:solidFill>
                <a:effectLst/>
                <a:latin typeface="Söhne"/>
              </a:rPr>
              <a:t>The launch success rate exhibited an upward trend from 2013 through 2020.</a:t>
            </a:r>
          </a:p>
          <a:p>
            <a:pPr algn="l">
              <a:buFont typeface="+mj-lt"/>
              <a:buAutoNum type="arabicPeriod"/>
            </a:pPr>
            <a:r>
              <a:rPr lang="en-US" sz="1600" b="0" i="0" dirty="0">
                <a:solidFill>
                  <a:srgbClr val="374151"/>
                </a:solidFill>
                <a:effectLst/>
                <a:latin typeface="Söhne"/>
              </a:rPr>
              <a:t>Among the different orbital destinations, namely ES-L1, GEO, HEO, SSO, and VLEO, these exhibited the highest success rates.</a:t>
            </a:r>
          </a:p>
          <a:p>
            <a:pPr algn="l">
              <a:buFont typeface="+mj-lt"/>
              <a:buAutoNum type="arabicPeriod"/>
            </a:pPr>
            <a:r>
              <a:rPr lang="en-US" sz="1600" b="0" i="0" dirty="0">
                <a:solidFill>
                  <a:srgbClr val="374151"/>
                </a:solidFill>
                <a:effectLst/>
                <a:latin typeface="Söhne"/>
              </a:rPr>
              <a:t>KSC LC-39A stands out as the launch site with the highest number of successful launches.</a:t>
            </a:r>
          </a:p>
          <a:p>
            <a:pPr algn="l">
              <a:buFont typeface="+mj-lt"/>
              <a:buAutoNum type="arabicPeriod"/>
            </a:pPr>
            <a:r>
              <a:rPr lang="en-US" sz="1600" b="0" i="0" dirty="0">
                <a:solidFill>
                  <a:srgbClr val="374151"/>
                </a:solidFill>
                <a:effectLst/>
                <a:latin typeface="Söhne"/>
              </a:rPr>
              <a:t>Based on the evaluation, the Decision Tree classifier emerges as the most suitable machine learning algorithm for this specific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Data collection was done using get request to the SpaceX API, they were kind enough to provide this data for free</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We can create pandas </a:t>
            </a:r>
            <a:r>
              <a:rPr lang="en-US" sz="1900" dirty="0" err="1">
                <a:solidFill>
                  <a:schemeClr val="accent3">
                    <a:lumMod val="25000"/>
                  </a:schemeClr>
                </a:solidFill>
                <a:latin typeface="Abadi" panose="020B0604020104020204" pitchFamily="34" charset="0"/>
              </a:rPr>
              <a:t>dataframes</a:t>
            </a:r>
            <a:r>
              <a:rPr lang="en-US" sz="1900" dirty="0">
                <a:solidFill>
                  <a:schemeClr val="accent3">
                    <a:lumMod val="25000"/>
                  </a:schemeClr>
                </a:solidFill>
                <a:latin typeface="Abadi" panose="020B0604020104020204" pitchFamily="34" charset="0"/>
              </a:rPr>
              <a:t> from the collected JSON data</a:t>
            </a:r>
          </a:p>
          <a:p>
            <a:pPr lvl="1" algn="just">
              <a:lnSpc>
                <a:spcPct val="100000"/>
              </a:lnSpc>
              <a:spcBef>
                <a:spcPts val="1400"/>
              </a:spcBef>
            </a:pPr>
            <a:r>
              <a:rPr lang="en-US" sz="1900" dirty="0">
                <a:solidFill>
                  <a:schemeClr val="accent3">
                    <a:lumMod val="25000"/>
                  </a:schemeClr>
                </a:solidFill>
                <a:latin typeface="Abadi" panose="020B0604020104020204" pitchFamily="34" charset="0"/>
              </a:rPr>
              <a:t>Once its in a pandas </a:t>
            </a:r>
            <a:r>
              <a:rPr lang="en-US" sz="1900" dirty="0" err="1">
                <a:solidFill>
                  <a:schemeClr val="accent3">
                    <a:lumMod val="25000"/>
                  </a:schemeClr>
                </a:solidFill>
                <a:latin typeface="Abadi" panose="020B0604020104020204" pitchFamily="34" charset="0"/>
              </a:rPr>
              <a:t>df</a:t>
            </a:r>
            <a:r>
              <a:rPr lang="en-US" sz="1900" dirty="0">
                <a:solidFill>
                  <a:schemeClr val="accent3">
                    <a:lumMod val="25000"/>
                  </a:schemeClr>
                </a:solidFill>
                <a:latin typeface="Abadi" panose="020B0604020104020204" pitchFamily="34" charset="0"/>
              </a:rPr>
              <a:t>, we can start to preprocess the data</a:t>
            </a:r>
          </a:p>
          <a:p>
            <a:pPr lvl="2" algn="just">
              <a:lnSpc>
                <a:spcPct val="100000"/>
              </a:lnSpc>
              <a:spcBef>
                <a:spcPts val="1400"/>
              </a:spcBef>
            </a:pPr>
            <a:r>
              <a:rPr lang="en-US" sz="1500" dirty="0">
                <a:solidFill>
                  <a:schemeClr val="accent3">
                    <a:lumMod val="25000"/>
                  </a:schemeClr>
                </a:solidFill>
                <a:latin typeface="Abadi" panose="020B0604020104020204" pitchFamily="34" charset="0"/>
              </a:rPr>
              <a:t>We can perform feature engineering</a:t>
            </a:r>
          </a:p>
          <a:p>
            <a:pPr lvl="2" algn="just">
              <a:lnSpc>
                <a:spcPct val="100000"/>
              </a:lnSpc>
              <a:spcBef>
                <a:spcPts val="1400"/>
              </a:spcBef>
            </a:pPr>
            <a:r>
              <a:rPr lang="en-US" sz="1500" dirty="0">
                <a:solidFill>
                  <a:schemeClr val="accent3">
                    <a:lumMod val="25000"/>
                  </a:schemeClr>
                </a:solidFill>
                <a:latin typeface="Abadi" panose="020B0604020104020204" pitchFamily="34" charset="0"/>
              </a:rPr>
              <a:t>Then, one hot encoding categorical variables is very important</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600" b="0" i="0" dirty="0">
                <a:solidFill>
                  <a:srgbClr val="374151"/>
                </a:solidFill>
                <a:effectLst/>
                <a:latin typeface="Söhne"/>
              </a:rPr>
              <a:t>A GET request was utilized to retrieve data from the SpaceX API, followed by meticulous data cleansing, basic wrangling, and formatting to ensure quality and usability.</a:t>
            </a:r>
          </a:p>
          <a:p>
            <a:pPr>
              <a:lnSpc>
                <a:spcPct val="100000"/>
              </a:lnSpc>
              <a:spcBef>
                <a:spcPts val="1400"/>
              </a:spcBef>
            </a:pPr>
            <a:endParaRPr lang="en-US" sz="1600" dirty="0">
              <a:solidFill>
                <a:srgbClr val="374151"/>
              </a:solidFill>
              <a:latin typeface="Söhne"/>
            </a:endParaRPr>
          </a:p>
          <a:p>
            <a:pPr>
              <a:lnSpc>
                <a:spcPct val="100000"/>
              </a:lnSpc>
              <a:spcBef>
                <a:spcPts val="1400"/>
              </a:spcBef>
            </a:pPr>
            <a:r>
              <a:rPr lang="en-US" sz="2400" dirty="0">
                <a:hlinkClick r:id="rId3"/>
              </a:rPr>
              <a:t>ppapuli102/IBM-Data-Science (github.com)</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1600" b="0" i="0" dirty="0">
                <a:solidFill>
                  <a:srgbClr val="374151"/>
                </a:solidFill>
                <a:effectLst/>
                <a:latin typeface="Söhne"/>
              </a:rPr>
              <a:t>We implemented web scraping techniques to extract Falcon 9 launch records using </a:t>
            </a:r>
            <a:r>
              <a:rPr lang="en-US" sz="1600" b="0" i="0" dirty="0" err="1">
                <a:solidFill>
                  <a:srgbClr val="374151"/>
                </a:solidFill>
                <a:effectLst/>
                <a:latin typeface="Söhne"/>
              </a:rPr>
              <a:t>BeautifulSoup</a:t>
            </a:r>
            <a:r>
              <a:rPr lang="en-US" sz="1600" b="0" i="0" dirty="0">
                <a:solidFill>
                  <a:srgbClr val="374151"/>
                </a:solidFill>
                <a:effectLst/>
                <a:latin typeface="Söhne"/>
              </a:rPr>
              <a:t>, subsequently parsing the data and transforming it into a structured pandas </a:t>
            </a:r>
            <a:r>
              <a:rPr lang="en-US" sz="1600" b="0" i="0" dirty="0" err="1">
                <a:solidFill>
                  <a:srgbClr val="374151"/>
                </a:solidFill>
                <a:effectLst/>
                <a:latin typeface="Söhne"/>
              </a:rPr>
              <a:t>dataframe</a:t>
            </a:r>
            <a:r>
              <a:rPr lang="en-US" sz="1600" b="0" i="0" dirty="0">
                <a:solidFill>
                  <a:srgbClr val="374151"/>
                </a:solidFill>
                <a:effectLst/>
                <a:latin typeface="Söhne"/>
              </a:rPr>
              <a:t> for analysis.</a:t>
            </a:r>
          </a:p>
          <a:p>
            <a:pPr>
              <a:lnSpc>
                <a:spcPct val="100000"/>
              </a:lnSpc>
              <a:spcBef>
                <a:spcPts val="1400"/>
              </a:spcBef>
            </a:pPr>
            <a:r>
              <a:rPr lang="en-US" sz="2400" dirty="0">
                <a:hlinkClick r:id="rId3"/>
              </a:rPr>
              <a:t>ppapuli102/IBM-Data-Science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1363</TotalTime>
  <Words>1734</Words>
  <Application>Microsoft Office PowerPoint</Application>
  <PresentationFormat>Widescreen</PresentationFormat>
  <Paragraphs>188</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apapuli@pwgrosser.com</cp:lastModifiedBy>
  <cp:revision>200</cp:revision>
  <dcterms:created xsi:type="dcterms:W3CDTF">2021-04-29T18:58:34Z</dcterms:created>
  <dcterms:modified xsi:type="dcterms:W3CDTF">2023-12-15T01:03:12Z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